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9" r:id="rId4"/>
    <p:sldId id="265" r:id="rId5"/>
    <p:sldId id="260" r:id="rId6"/>
    <p:sldId id="261" r:id="rId7"/>
    <p:sldId id="262" r:id="rId8"/>
    <p:sldId id="272" r:id="rId9"/>
    <p:sldId id="291" r:id="rId10"/>
    <p:sldId id="292" r:id="rId11"/>
    <p:sldId id="293" r:id="rId12"/>
    <p:sldId id="294" r:id="rId13"/>
    <p:sldId id="274" r:id="rId14"/>
    <p:sldId id="275" r:id="rId15"/>
    <p:sldId id="276" r:id="rId16"/>
    <p:sldId id="277" r:id="rId17"/>
    <p:sldId id="286" r:id="rId18"/>
    <p:sldId id="287" r:id="rId19"/>
    <p:sldId id="288" r:id="rId20"/>
    <p:sldId id="289" r:id="rId21"/>
    <p:sldId id="290" r:id="rId22"/>
    <p:sldId id="284" r:id="rId23"/>
    <p:sldId id="285" r:id="rId24"/>
    <p:sldId id="269" r:id="rId25"/>
    <p:sldId id="266" r:id="rId26"/>
    <p:sldId id="267" r:id="rId27"/>
    <p:sldId id="268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CAC78-E72B-4F47-8972-F4B9A3490678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45DFD-E921-4CCC-876C-5E77720F01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623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45DFD-E921-4CCC-876C-5E77720F010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173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6099" y="548116"/>
            <a:ext cx="8489851" cy="1035124"/>
          </a:xfrm>
        </p:spPr>
        <p:txBody>
          <a:bodyPr/>
          <a:lstStyle/>
          <a:p>
            <a:pPr algn="r" rtl="1">
              <a:defRPr sz="3000" b="1"/>
            </a:pPr>
            <a:r>
              <a:rPr lang="fa-IR" dirty="0">
                <a:cs typeface="B Nazanin" panose="00000400000000000000" pitchFamily="2" charset="-78"/>
              </a:rPr>
              <a:t>ترجمان دانش</a:t>
            </a:r>
            <a:r>
              <a:rPr lang="en-US" dirty="0">
                <a:cs typeface="B Nazanin" panose="00000400000000000000" pitchFamily="2" charset="-78"/>
              </a:rPr>
              <a:t>(Knowledge Translation)</a:t>
            </a:r>
            <a:r>
              <a:rPr lang="fa-IR" dirty="0">
                <a:cs typeface="B Nazanin" panose="00000400000000000000" pitchFamily="2" charset="-78"/>
              </a:rPr>
              <a:t> در علوم پزشکی</a:t>
            </a:r>
            <a:endParaRPr dirty="0">
              <a:cs typeface="B Nazanin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75164" y="1987958"/>
            <a:ext cx="6400800" cy="904093"/>
          </a:xfrm>
        </p:spPr>
        <p:txBody>
          <a:bodyPr>
            <a:noAutofit/>
          </a:bodyPr>
          <a:lstStyle/>
          <a:p>
            <a:pPr rtl="1"/>
            <a:r>
              <a:rPr lang="fa-IR" sz="2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اهمیت، تاریخچه،کاربرد</a:t>
            </a:r>
          </a:p>
          <a:p>
            <a:pPr rtl="1"/>
            <a:r>
              <a:rPr lang="fa-IR" sz="2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 و </a:t>
            </a:r>
          </a:p>
          <a:p>
            <a:pPr rtl="1"/>
            <a:r>
              <a:rPr lang="fa-IR" sz="2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استانداردهای ترجمان دانش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18405FA-425F-3A5E-867C-CF4D572B6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88" y="3698057"/>
            <a:ext cx="8694962" cy="315994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6099" y="2954227"/>
            <a:ext cx="21474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sz="2400" b="1" dirty="0" smtClean="0">
                <a:cs typeface="B Nazanin" panose="00000400000000000000" pitchFamily="2" charset="-78"/>
              </a:rPr>
              <a:t>دکتر </a:t>
            </a:r>
            <a:r>
              <a:rPr lang="fa-IR" sz="2400" b="1" dirty="0">
                <a:cs typeface="B Nazanin" panose="00000400000000000000" pitchFamily="2" charset="-78"/>
              </a:rPr>
              <a:t>مینا </a:t>
            </a:r>
            <a:r>
              <a:rPr lang="fa-IR" sz="2400" b="1" dirty="0" smtClean="0">
                <a:cs typeface="B Nazanin" panose="00000400000000000000" pitchFamily="2" charset="-78"/>
              </a:rPr>
              <a:t>همتی</a:t>
            </a:r>
            <a:endParaRPr lang="fa-IR" sz="2400" b="1" dirty="0">
              <a:cs typeface="B Nazanin" panose="000004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3248"/>
            <a:ext cx="8229600" cy="783017"/>
          </a:xfrm>
        </p:spPr>
        <p:txBody>
          <a:bodyPr/>
          <a:lstStyle/>
          <a:p>
            <a:pPr marL="457200" indent="-457200" algn="r" rtl="1">
              <a:buFont typeface="Wingdings" panose="05000000000000000000" pitchFamily="2" charset="2"/>
              <a:buChar char="ü"/>
              <a:defRPr sz="3000" b="1"/>
            </a:pPr>
            <a:r>
              <a:rPr lang="fa-IR" dirty="0">
                <a:cs typeface="B Nazanin" panose="00000400000000000000" pitchFamily="2" charset="-78"/>
              </a:rPr>
              <a:t>ترجمان دانش </a:t>
            </a:r>
            <a:endParaRPr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659" y="886265"/>
            <a:ext cx="8229600" cy="1016391"/>
          </a:xfrm>
        </p:spPr>
        <p:txBody>
          <a:bodyPr/>
          <a:lstStyle/>
          <a:p>
            <a:pPr marL="0" indent="0" algn="l" rtl="1">
              <a:buNone/>
              <a:defRPr sz="2200"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ترجمان دانش فرآیندی برای تبدیل یافته‌های پژوهشی به کاربرد عملی و سیاست‌گذاری است.</a:t>
            </a:r>
          </a:p>
          <a:p>
            <a:pPr marL="0" indent="0" algn="l" rtl="1">
              <a:buNone/>
              <a:defRPr sz="2200"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هدف اصلی آن کاهش فاصله بین تولید دانش و استفاده عملی از آن در نظام سلامت می‌باشد.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1979189-B0BF-B209-5226-E2627AD91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581" y="1926346"/>
            <a:ext cx="6330461" cy="4828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428"/>
            <a:ext cx="8229600" cy="1143000"/>
          </a:xfrm>
        </p:spPr>
        <p:txBody>
          <a:bodyPr>
            <a:normAutofit/>
          </a:bodyPr>
          <a:lstStyle/>
          <a:p>
            <a:pPr marL="457200" indent="-457200" algn="r" rtl="1">
              <a:buFont typeface="Wingdings" panose="05000000000000000000" pitchFamily="2" charset="2"/>
              <a:buChar char="ü"/>
              <a:defRPr sz="3000" b="1"/>
            </a:pPr>
            <a:r>
              <a:rPr lang="fa-IR" sz="2800" dirty="0">
                <a:cs typeface="B Nazanin" panose="00000400000000000000" pitchFamily="2" charset="-78"/>
              </a:rPr>
              <a:t>تاریخچه ترجمان دانش</a:t>
            </a:r>
            <a:endParaRPr sz="2800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64603"/>
            <a:ext cx="8229600" cy="1846385"/>
          </a:xfrm>
        </p:spPr>
        <p:txBody>
          <a:bodyPr>
            <a:noAutofit/>
          </a:bodyPr>
          <a:lstStyle/>
          <a:p>
            <a:pPr marL="0" indent="0" algn="r" rtl="1">
              <a:buNone/>
              <a:defRPr sz="2200">
                <a:latin typeface="Arial"/>
              </a:defRPr>
            </a:pPr>
            <a:r>
              <a:rPr lang="fa-IR" sz="1800" dirty="0">
                <a:cs typeface="B Nazanin" panose="00000400000000000000" pitchFamily="2" charset="-78"/>
              </a:rPr>
              <a:t>دهه ۱۹۷۰ :   توجه به فاصله میان پژوهش و عمل بالینی</a:t>
            </a:r>
          </a:p>
          <a:p>
            <a:pPr marL="0" indent="0" algn="r" rtl="1">
              <a:buNone/>
              <a:defRPr sz="2200">
                <a:latin typeface="Arial"/>
              </a:defRPr>
            </a:pPr>
            <a:r>
              <a:rPr lang="fa-IR" sz="1800" dirty="0">
                <a:cs typeface="B Nazanin" panose="00000400000000000000" pitchFamily="2" charset="-78"/>
              </a:rPr>
              <a:t>دهه ۱۹۹۰:    گسترش پزشکی مبتنی بر شواهد</a:t>
            </a:r>
          </a:p>
          <a:p>
            <a:pPr marL="0" indent="0" algn="r" rtl="1">
              <a:buNone/>
              <a:defRPr sz="2200">
                <a:latin typeface="Arial"/>
              </a:defRPr>
            </a:pPr>
            <a:r>
              <a:rPr lang="fa-IR" sz="1800" dirty="0">
                <a:cs typeface="B Nazanin" panose="00000400000000000000" pitchFamily="2" charset="-78"/>
              </a:rPr>
              <a:t>اوایل قرن ۲۱ :  شکل‌گیری رسمی مفهوم </a:t>
            </a:r>
            <a:r>
              <a:rPr lang="en-US" sz="1800" dirty="0">
                <a:cs typeface="B Nazanin" panose="00000400000000000000" pitchFamily="2" charset="-78"/>
              </a:rPr>
              <a:t>Knowledge </a:t>
            </a:r>
            <a:r>
              <a:rPr lang="en-US" sz="1800" dirty="0" smtClean="0">
                <a:cs typeface="B Nazanin" panose="00000400000000000000" pitchFamily="2" charset="-78"/>
              </a:rPr>
              <a:t>Translation</a:t>
            </a:r>
            <a:endParaRPr lang="fa-IR" sz="1800" dirty="0" smtClean="0">
              <a:cs typeface="B Nazanin" panose="00000400000000000000" pitchFamily="2" charset="-78"/>
            </a:endParaRPr>
          </a:p>
          <a:p>
            <a:pPr marL="0" indent="0" algn="r" rtl="1">
              <a:buNone/>
              <a:defRPr sz="2200">
                <a:latin typeface="Arial"/>
              </a:defRPr>
            </a:pPr>
            <a:r>
              <a:rPr lang="fa-IR" sz="1800" dirty="0" smtClean="0">
                <a:cs typeface="B Nazanin" panose="00000400000000000000" pitchFamily="2" charset="-78"/>
              </a:rPr>
              <a:t>موسسه تحقیقات بهداشت کانادا اولین تعریف جامع  و رسمی را  از ترجمان دانش ارائه نمود و آن را بعنوان یک اولویت اساسی برای پل زدن میان تحقیق و عمل معرفی کرد.</a:t>
            </a:r>
            <a:endParaRPr lang="en-US" sz="1800" dirty="0">
              <a:cs typeface="B Nazanin" panose="00000400000000000000" pitchFamily="2" charset="-78"/>
            </a:endParaRPr>
          </a:p>
          <a:p>
            <a:pPr marL="0" indent="0" algn="r" rtl="1">
              <a:buNone/>
              <a:defRPr sz="2200">
                <a:latin typeface="Arial"/>
              </a:defRPr>
            </a:pPr>
            <a:r>
              <a:rPr lang="fa-IR" sz="1800" dirty="0">
                <a:cs typeface="B Nazanin" panose="00000400000000000000" pitchFamily="2" charset="-78"/>
              </a:rPr>
              <a:t>امروزه:   استفاده گسترده در سیاست‌گذاری سلامت و مدیریت </a:t>
            </a:r>
            <a:r>
              <a:rPr lang="fa-IR" sz="1800" dirty="0" smtClean="0">
                <a:cs typeface="B Nazanin" panose="00000400000000000000" pitchFamily="2" charset="-78"/>
              </a:rPr>
              <a:t>درمان و</a:t>
            </a:r>
          </a:p>
          <a:p>
            <a:pPr algn="r" rtl="1">
              <a:buFont typeface="Wingdings" panose="05000000000000000000" pitchFamily="2" charset="2"/>
              <a:buChar char="v"/>
              <a:defRPr sz="2200">
                <a:latin typeface="Arial"/>
              </a:defRPr>
            </a:pPr>
            <a:r>
              <a:rPr lang="fa-IR" sz="1800" dirty="0" smtClean="0">
                <a:cs typeface="B Nazanin" panose="00000400000000000000" pitchFamily="2" charset="-78"/>
              </a:rPr>
              <a:t> گسترش جهانی از 2010 تا کنون و راه یافتن به سایر علوم (آموزش، مدیریت، جامعه شناسی)</a:t>
            </a:r>
            <a:endParaRPr lang="fa-IR" sz="1800" dirty="0">
              <a:cs typeface="B Nazanin" panose="000004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EC983BB-A527-B3BF-7CF0-88B087C17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388" y="3320230"/>
            <a:ext cx="7661721" cy="3191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0661B7-3F8D-2D21-CF01-9097CE403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856" y="-104317"/>
            <a:ext cx="6154615" cy="1143000"/>
          </a:xfrm>
        </p:spPr>
        <p:txBody>
          <a:bodyPr>
            <a:normAutofit/>
          </a:bodyPr>
          <a:lstStyle/>
          <a:p>
            <a:r>
              <a:rPr lang="fa-IR" sz="2800" b="1" dirty="0">
                <a:cs typeface="B Nazanin" panose="00000400000000000000" pitchFamily="2" charset="-78"/>
              </a:rPr>
              <a:t>ترجمان دانش در ایران</a:t>
            </a:r>
            <a:endParaRPr lang="en-US" sz="28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DA215D8-513D-F10A-84EE-D3184D99C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897" y="858715"/>
            <a:ext cx="8229600" cy="1503485"/>
          </a:xfrm>
        </p:spPr>
        <p:txBody>
          <a:bodyPr>
            <a:normAutofit/>
          </a:bodyPr>
          <a:lstStyle/>
          <a:p>
            <a:pPr algn="r" rtl="1"/>
            <a:r>
              <a:rPr lang="fa-IR" sz="2200" dirty="0">
                <a:cs typeface="B Nazanin" panose="00000400000000000000" pitchFamily="2" charset="-78"/>
              </a:rPr>
              <a:t>توجه جدی در دهه 1380</a:t>
            </a:r>
          </a:p>
          <a:p>
            <a:pPr algn="r" rtl="1"/>
            <a:r>
              <a:rPr lang="fa-IR" sz="2200" dirty="0">
                <a:cs typeface="B Nazanin" panose="00000400000000000000" pitchFamily="2" charset="-78"/>
              </a:rPr>
              <a:t>ایجاد مراکز تحقیقات بالینی</a:t>
            </a:r>
          </a:p>
          <a:p>
            <a:pPr algn="r" rtl="1"/>
            <a:r>
              <a:rPr lang="fa-IR" sz="2200" dirty="0">
                <a:cs typeface="B Nazanin" panose="00000400000000000000" pitchFamily="2" charset="-78"/>
              </a:rPr>
              <a:t>گسترش آموزش پزشکی مبتنی بر شواهد</a:t>
            </a:r>
            <a:endParaRPr lang="en-US" sz="2200" dirty="0">
              <a:cs typeface="B Nazanin" panose="000004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E46071A-BF2F-824F-4423-D5348D0B9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93" y="131044"/>
            <a:ext cx="4322863" cy="2231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9725808-C3F0-98D7-D2E3-948F57754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99" y="3791277"/>
            <a:ext cx="7101497" cy="30046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8D49F56-3777-0B58-477D-88021B44B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693" y="2362199"/>
            <a:ext cx="5097465" cy="248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06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184" y="846138"/>
            <a:ext cx="8229600" cy="1143000"/>
          </a:xfrm>
        </p:spPr>
        <p:txBody>
          <a:bodyPr/>
          <a:lstStyle/>
          <a:p>
            <a:pPr marL="457200" indent="-457200" algn="r" rtl="1">
              <a:buFont typeface="Wingdings" panose="05000000000000000000" pitchFamily="2" charset="2"/>
              <a:buChar char="Ø"/>
              <a:defRPr sz="3000" b="1"/>
            </a:pPr>
            <a:r>
              <a:rPr lang="fa-IR" dirty="0">
                <a:cs typeface="B Nazanin" panose="00000400000000000000" pitchFamily="2" charset="-78"/>
              </a:rPr>
              <a:t>مراحل ترجمان دانش</a:t>
            </a:r>
            <a:endParaRPr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5245" y="2332037"/>
            <a:ext cx="5669280" cy="4525963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  <a:defRPr sz="2200">
                <a:latin typeface="Arial"/>
              </a:defRPr>
            </a:pPr>
            <a:r>
              <a:rPr lang="fa-IR" sz="2400" dirty="0">
                <a:cs typeface="B Nazanin" panose="00000400000000000000" pitchFamily="2" charset="-78"/>
              </a:rPr>
              <a:t>تولید شواهد علمی</a:t>
            </a:r>
          </a:p>
          <a:p>
            <a:pPr algn="r" rtl="1">
              <a:lnSpc>
                <a:spcPct val="150000"/>
              </a:lnSpc>
              <a:defRPr sz="2200">
                <a:latin typeface="Arial"/>
              </a:defRPr>
            </a:pPr>
            <a:r>
              <a:rPr lang="fa-IR" sz="2400" dirty="0">
                <a:cs typeface="B Nazanin" panose="00000400000000000000" pitchFamily="2" charset="-78"/>
              </a:rPr>
              <a:t>ارزیابی کیفیت و اعتبار شواهد</a:t>
            </a:r>
          </a:p>
          <a:p>
            <a:pPr algn="r" rtl="1">
              <a:lnSpc>
                <a:spcPct val="150000"/>
              </a:lnSpc>
              <a:defRPr sz="2200">
                <a:latin typeface="Arial"/>
              </a:defRPr>
            </a:pPr>
            <a:r>
              <a:rPr lang="fa-IR" sz="2400" dirty="0">
                <a:cs typeface="B Nazanin" panose="00000400000000000000" pitchFamily="2" charset="-78"/>
              </a:rPr>
              <a:t>انتقال و انتشار اطلاعات</a:t>
            </a:r>
          </a:p>
          <a:p>
            <a:pPr algn="r" rtl="1">
              <a:lnSpc>
                <a:spcPct val="150000"/>
              </a:lnSpc>
              <a:defRPr sz="2200">
                <a:latin typeface="Arial"/>
              </a:defRPr>
            </a:pPr>
            <a:r>
              <a:rPr lang="fa-IR" sz="2400" dirty="0">
                <a:cs typeface="B Nazanin" panose="00000400000000000000" pitchFamily="2" charset="-78"/>
              </a:rPr>
              <a:t>پیاده‌سازی در محیط بالینی</a:t>
            </a:r>
          </a:p>
          <a:p>
            <a:pPr algn="r" rtl="1">
              <a:lnSpc>
                <a:spcPct val="150000"/>
              </a:lnSpc>
              <a:defRPr sz="2200">
                <a:latin typeface="Arial"/>
              </a:defRPr>
            </a:pPr>
            <a:r>
              <a:rPr lang="fa-IR" sz="2400" dirty="0">
                <a:cs typeface="B Nazanin" panose="00000400000000000000" pitchFamily="2" charset="-78"/>
              </a:rPr>
              <a:t>ارزیابی نتایج و بازخورد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r" rtl="1">
              <a:buFont typeface="Wingdings" panose="05000000000000000000" pitchFamily="2" charset="2"/>
              <a:buChar char="Ø"/>
              <a:defRPr sz="3000" b="1"/>
            </a:pPr>
            <a:r>
              <a:rPr lang="fa-IR" dirty="0">
                <a:cs typeface="B Nazanin" panose="00000400000000000000" pitchFamily="2" charset="-78"/>
              </a:rPr>
              <a:t>کاربردها در علوم پزشکی</a:t>
            </a:r>
            <a:endParaRPr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23" y="1461792"/>
            <a:ext cx="4414777" cy="4664371"/>
          </a:xfrm>
        </p:spPr>
        <p:txBody>
          <a:bodyPr>
            <a:normAutofit/>
          </a:bodyPr>
          <a:lstStyle/>
          <a:p>
            <a:pPr marL="0" indent="0" algn="r">
              <a:buNone/>
              <a:defRPr sz="2200">
                <a:latin typeface="Arial"/>
              </a:defRPr>
            </a:pPr>
            <a:r>
              <a:rPr lang="fa-IR" sz="2000" dirty="0">
                <a:cs typeface="B Nazanin" panose="00000400000000000000" pitchFamily="2" charset="-78"/>
              </a:rPr>
              <a:t>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3F779CE-FBFC-E301-1046-BD722F59B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89025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  <a:defRPr sz="2200"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تدوین راهنماهای بالینی</a:t>
            </a:r>
          </a:p>
          <a:p>
            <a:pPr algn="r" rtl="1">
              <a:lnSpc>
                <a:spcPct val="150000"/>
              </a:lnSpc>
              <a:defRPr sz="2200"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بهبود فرایند درمان بیماران</a:t>
            </a:r>
          </a:p>
          <a:p>
            <a:pPr algn="r" rtl="1">
              <a:lnSpc>
                <a:spcPct val="150000"/>
              </a:lnSpc>
              <a:defRPr sz="2200"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مدیریت بیماری‌های مزمن</a:t>
            </a:r>
          </a:p>
          <a:p>
            <a:pPr algn="r" rtl="1">
              <a:lnSpc>
                <a:spcPct val="150000"/>
              </a:lnSpc>
              <a:defRPr sz="2200"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آموزش پزشکان و پرستاران</a:t>
            </a:r>
          </a:p>
          <a:p>
            <a:pPr algn="r" rtl="1">
              <a:lnSpc>
                <a:spcPct val="150000"/>
              </a:lnSpc>
              <a:defRPr sz="2200"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سیاست‌گذاری سلامت عمومی</a:t>
            </a:r>
          </a:p>
          <a:p>
            <a:pPr algn="r" rtl="1">
              <a:lnSpc>
                <a:spcPct val="150000"/>
              </a:lnSpc>
              <a:defRPr sz="2200"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برنامه های واکسیناسیون</a:t>
            </a:r>
          </a:p>
          <a:p>
            <a:pPr algn="r" rtl="1">
              <a:lnSpc>
                <a:spcPct val="150000"/>
              </a:lnSpc>
              <a:defRPr sz="2200"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کنترل عفونت بیمارستانی</a:t>
            </a:r>
          </a:p>
          <a:p>
            <a:pPr algn="r" rtl="1">
              <a:lnSpc>
                <a:spcPct val="150000"/>
              </a:lnSpc>
              <a:defRPr sz="2200"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آموزش بیماران</a:t>
            </a:r>
          </a:p>
          <a:p>
            <a:pPr algn="r" rt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D98EC40-36DA-0688-1246-6A016269C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7"/>
            <a:ext cx="5583382" cy="53228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algn="r">
              <a:buFont typeface="Wingdings" panose="05000000000000000000" pitchFamily="2" charset="2"/>
              <a:buChar char="Ø"/>
              <a:defRPr sz="3000" b="1"/>
            </a:pPr>
            <a:r>
              <a:rPr lang="fa-IR" dirty="0">
                <a:solidFill>
                  <a:srgbClr val="C00000"/>
                </a:solidFill>
                <a:cs typeface="B Nazanin" panose="00000400000000000000" pitchFamily="2" charset="-78"/>
              </a:rPr>
              <a:t>چالش‌های ترجمان دانش</a:t>
            </a:r>
            <a:endParaRPr dirty="0">
              <a:solidFill>
                <a:srgbClr val="C00000"/>
              </a:solidFill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2799"/>
            <a:ext cx="8229600" cy="1689907"/>
          </a:xfrm>
        </p:spPr>
        <p:txBody>
          <a:bodyPr/>
          <a:lstStyle/>
          <a:p>
            <a:pPr marL="0" indent="0" algn="r">
              <a:buNone/>
              <a:defRPr sz="2200"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مقاومت در برابر تغییر</a:t>
            </a:r>
          </a:p>
          <a:p>
            <a:pPr marL="0" indent="0" algn="r">
              <a:buNone/>
              <a:defRPr sz="2200"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کمبود منابع و زیرساخت‌ها</a:t>
            </a:r>
          </a:p>
          <a:p>
            <a:pPr marL="0" indent="0" algn="r">
              <a:buNone/>
              <a:defRPr sz="2200"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ضعف ارتباط بین پژوهشگران و پزشکان</a:t>
            </a:r>
          </a:p>
          <a:p>
            <a:pPr marL="0" indent="0" algn="r">
              <a:buNone/>
              <a:defRPr sz="2200"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محدودیت دسترسی به اطلاعات علمی معتبر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E97542A-CB84-8BC6-BC53-BBB562300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36763" y="4683867"/>
            <a:ext cx="8512721" cy="17984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753553F-B90F-9A5A-0BC6-DB43B848B98D}"/>
              </a:ext>
            </a:extLst>
          </p:cNvPr>
          <p:cNvSpPr txBox="1"/>
          <p:nvPr/>
        </p:nvSpPr>
        <p:spPr>
          <a:xfrm>
            <a:off x="2996420" y="3867120"/>
            <a:ext cx="56903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Ø"/>
            </a:pPr>
            <a:r>
              <a:rPr lang="fa-IR" sz="2800" b="1" dirty="0">
                <a:solidFill>
                  <a:srgbClr val="00B050"/>
                </a:solidFill>
                <a:cs typeface="B Nazanin" panose="00000400000000000000" pitchFamily="2" charset="-78"/>
              </a:rPr>
              <a:t>راهکارهای تقویت ترجمان دانش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4C0AB4-6C4B-9EF3-54B1-8DA88AA5D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 algn="r" rtl="1">
              <a:buFont typeface="Wingdings" panose="05000000000000000000" pitchFamily="2" charset="2"/>
              <a:buChar char="Ø"/>
            </a:pPr>
            <a:r>
              <a:rPr lang="fa-IR" sz="3600" b="1" dirty="0">
                <a:cs typeface="B Nazanin" panose="00000400000000000000" pitchFamily="2" charset="-78"/>
              </a:rPr>
              <a:t>  </a:t>
            </a:r>
            <a:r>
              <a:rPr lang="fa-IR" sz="3600" b="1" dirty="0" smtClean="0">
                <a:cs typeface="B Nazanin" panose="00000400000000000000" pitchFamily="2" charset="-78"/>
              </a:rPr>
              <a:t>ابزارهای انتشار ترجمان </a:t>
            </a:r>
            <a:r>
              <a:rPr lang="fa-IR" sz="3600" b="1" dirty="0">
                <a:cs typeface="B Nazanin" panose="00000400000000000000" pitchFamily="2" charset="-78"/>
              </a:rPr>
              <a:t>دانش</a:t>
            </a:r>
            <a:endParaRPr lang="en-US" sz="36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46B0769-0E91-E1FD-6AE9-C341301D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3095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fa-IR" sz="2800" dirty="0">
                <a:cs typeface="B Nazanin" panose="00000400000000000000" pitchFamily="2" charset="-78"/>
              </a:rPr>
              <a:t>خلاصه </a:t>
            </a:r>
            <a:r>
              <a:rPr lang="fa-IR" sz="2800" dirty="0" smtClean="0">
                <a:cs typeface="B Nazanin" panose="00000400000000000000" pitchFamily="2" charset="-78"/>
              </a:rPr>
              <a:t>سیاستی</a:t>
            </a: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نشست خبری</a:t>
            </a: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برگزاری وبینار</a:t>
            </a: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پاناسه ( ارائه پایان نامه در سه دقیقه)</a:t>
            </a:r>
            <a:endParaRPr lang="fa-IR" sz="2800" dirty="0">
              <a:cs typeface="B Nazanin" panose="00000400000000000000" pitchFamily="2" charset="-78"/>
            </a:endParaRP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اینفوگرافیک</a:t>
            </a: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پادکست</a:t>
            </a:r>
            <a:endParaRPr lang="fa-IR" sz="2800" dirty="0">
              <a:cs typeface="B Nazanin" panose="00000400000000000000" pitchFamily="2" charset="-78"/>
            </a:endParaRP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 فیلم‌ کوتاه</a:t>
            </a: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 راهنمای بالینی بومی‌سازی‌شده</a:t>
            </a:r>
          </a:p>
          <a:p>
            <a:pPr algn="r" rtl="1"/>
            <a:r>
              <a:rPr lang="fa-IR" sz="2800" dirty="0">
                <a:cs typeface="B Nazanin" panose="00000400000000000000" pitchFamily="2" charset="-78"/>
              </a:rPr>
              <a:t> بروشور سلامت محور </a:t>
            </a:r>
          </a:p>
          <a:p>
            <a:pPr algn="r" rtl="1"/>
            <a:r>
              <a:rPr lang="ar-SA" sz="2800" dirty="0">
                <a:cs typeface="B Nazanin" panose="00000400000000000000" pitchFamily="2" charset="-78"/>
              </a:rPr>
              <a:t>پوستر سلامت‌محور مناسب نصب در مطب‌ها، مراکز بهداشتی و </a:t>
            </a:r>
            <a:r>
              <a:rPr lang="ar-SA" sz="2800" dirty="0" smtClean="0">
                <a:cs typeface="B Nazanin" panose="00000400000000000000" pitchFamily="2" charset="-78"/>
              </a:rPr>
              <a:t>بیمارستان‌ها</a:t>
            </a:r>
            <a:endParaRPr lang="fa-IR" sz="2800" dirty="0" smtClean="0">
              <a:cs typeface="B Nazanin" panose="00000400000000000000" pitchFamily="2" charset="-78"/>
            </a:endParaRP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و .....</a:t>
            </a:r>
            <a:endParaRPr lang="en-US" sz="28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6370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9937" y="1831354"/>
            <a:ext cx="81568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تحقیقات انجام شده در زمینه‌ ترجمان دانش در دانشگاه‌های علوم پزشکی کشور وضعیت ترجمان دانش را نامناسب و ناکامل گزارش نموده‌اند. </a:t>
            </a:r>
            <a:endParaRPr lang="fa-IR" dirty="0" smtClean="0">
              <a:cs typeface="B Nazanin" panose="00000400000000000000" pitchFamily="2" charset="-78"/>
            </a:endParaRPr>
          </a:p>
          <a:p>
            <a:pPr algn="r" rtl="1"/>
            <a:endParaRPr lang="fa-IR" dirty="0" smtClean="0">
              <a:cs typeface="B Nazanin" panose="00000400000000000000" pitchFamily="2" charset="-78"/>
            </a:endParaRP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در </a:t>
            </a:r>
            <a:r>
              <a:rPr lang="fa-IR" dirty="0">
                <a:cs typeface="B Nazanin" panose="00000400000000000000" pitchFamily="2" charset="-78"/>
              </a:rPr>
              <a:t>این مطالعات، ارزیابی به‌وسیله‌ ابزار ارزیابی ترجمان دانش که چهار حیطه </a:t>
            </a:r>
            <a:r>
              <a:rPr lang="fa-IR" b="1" dirty="0">
                <a:cs typeface="B Nazanin" panose="00000400000000000000" pitchFamily="2" charset="-78"/>
              </a:rPr>
              <a:t>نیازسنجی مخاطبین، تولید دانش، انتقال دانش و کاربست شواهد</a:t>
            </a:r>
            <a:r>
              <a:rPr lang="fa-IR" dirty="0">
                <a:cs typeface="B Nazanin" panose="00000400000000000000" pitchFamily="2" charset="-78"/>
              </a:rPr>
              <a:t> را در برمی‌گرفت، انجام شد که در این بین تولید دانش در وضعیت مطلوب‌تری نسبت به سایر حیطه‌‌ها قرار داشت.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4072" y="794495"/>
            <a:ext cx="83127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b="1" dirty="0">
                <a:cs typeface="B Nazanin" panose="00000400000000000000" pitchFamily="2" charset="-78"/>
              </a:rPr>
              <a:t>ترجمان دانش و راهکار اجرای آن در دانشگاه‌های علوم پزشکی کشور: یک مطالعه </a:t>
            </a:r>
            <a:r>
              <a:rPr lang="fa-IR" b="1" dirty="0" smtClean="0">
                <a:cs typeface="B Nazanin" panose="00000400000000000000" pitchFamily="2" charset="-78"/>
              </a:rPr>
              <a:t>مروری (مجله دانشگاه علوم پزشکی مازندران، 1403)</a:t>
            </a:r>
            <a:endParaRPr lang="fa-IR" b="1" dirty="0">
              <a:cs typeface="B Nazanin" panose="000004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3987" y="3968300"/>
            <a:ext cx="84287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b="1" dirty="0">
                <a:solidFill>
                  <a:srgbClr val="00B050"/>
                </a:solidFill>
                <a:cs typeface="B Nazanin" panose="00000400000000000000" pitchFamily="2" charset="-78"/>
              </a:rPr>
              <a:t>نیاز سنجی </a:t>
            </a:r>
            <a:r>
              <a:rPr lang="fa-IR" sz="2400" b="1" dirty="0" smtClean="0">
                <a:solidFill>
                  <a:srgbClr val="00B050"/>
                </a:solidFill>
                <a:cs typeface="B Nazanin" panose="00000400000000000000" pitchFamily="2" charset="-78"/>
              </a:rPr>
              <a:t>مخاطبین</a:t>
            </a:r>
            <a:r>
              <a:rPr lang="fa-IR" b="1" dirty="0" smtClean="0">
                <a:solidFill>
                  <a:srgbClr val="00B050"/>
                </a:solidFill>
                <a:cs typeface="B Nazanin" panose="00000400000000000000" pitchFamily="2" charset="-78"/>
              </a:rPr>
              <a:t> </a:t>
            </a:r>
          </a:p>
          <a:p>
            <a:pPr algn="r" rtl="1"/>
            <a:endParaRPr lang="fa-IR" b="1" dirty="0" smtClean="0">
              <a:solidFill>
                <a:srgbClr val="00B050"/>
              </a:solidFill>
              <a:cs typeface="B Nazanin" panose="00000400000000000000" pitchFamily="2" charset="-78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fa-IR" b="1" dirty="0" smtClean="0">
                <a:cs typeface="B Nazanin" panose="00000400000000000000" pitchFamily="2" charset="-78"/>
              </a:rPr>
              <a:t>شبکه‌سازی </a:t>
            </a:r>
            <a:r>
              <a:rPr lang="fa-IR" b="1" dirty="0">
                <a:cs typeface="B Nazanin" panose="00000400000000000000" pitchFamily="2" charset="-78"/>
              </a:rPr>
              <a:t>مناسب بین تولیدکنندگان دانش و استفاده کنندگان از </a:t>
            </a:r>
            <a:r>
              <a:rPr lang="fa-IR" b="1" dirty="0" smtClean="0">
                <a:cs typeface="B Nazanin" panose="00000400000000000000" pitchFamily="2" charset="-78"/>
              </a:rPr>
              <a:t>دانش</a:t>
            </a:r>
            <a:endParaRPr lang="fa-IR" dirty="0" smtClean="0">
              <a:cs typeface="B Nazanin" panose="00000400000000000000" pitchFamily="2" charset="-78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fa-IR" b="1" dirty="0" smtClean="0">
                <a:cs typeface="B Nazanin" panose="00000400000000000000" pitchFamily="2" charset="-78"/>
              </a:rPr>
              <a:t>برگزاری </a:t>
            </a:r>
            <a:r>
              <a:rPr lang="fa-IR" b="1" dirty="0">
                <a:cs typeface="B Nazanin" panose="00000400000000000000" pitchFamily="2" charset="-78"/>
              </a:rPr>
              <a:t>نشست‌های منظم با نمایندگان سازمان‌های اجرایی و صاحبان صنایع </a:t>
            </a:r>
            <a:r>
              <a:rPr lang="fa-IR" dirty="0">
                <a:cs typeface="B Nazanin" panose="00000400000000000000" pitchFamily="2" charset="-78"/>
              </a:rPr>
              <a:t>جهت تعیین اولویت‌های </a:t>
            </a:r>
            <a:r>
              <a:rPr lang="fa-IR" dirty="0" smtClean="0">
                <a:cs typeface="B Nazanin" panose="00000400000000000000" pitchFamily="2" charset="-78"/>
              </a:rPr>
              <a:t>پژوهشی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1336" y="4353020"/>
            <a:ext cx="86140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 smtClean="0">
                <a:cs typeface="B Nazanin" panose="00000400000000000000" pitchFamily="2" charset="-78"/>
              </a:rPr>
              <a:t> </a:t>
            </a:r>
            <a:endParaRPr lang="en-US" sz="20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117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1956552"/>
            <a:ext cx="8811491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b="1" dirty="0">
                <a:solidFill>
                  <a:srgbClr val="00B050"/>
                </a:solidFill>
                <a:cs typeface="B Nazanin" panose="00000400000000000000" pitchFamily="2" charset="-78"/>
              </a:rPr>
              <a:t>تولید </a:t>
            </a:r>
            <a:r>
              <a:rPr lang="fa-IR" sz="2400" b="1" dirty="0" smtClean="0">
                <a:solidFill>
                  <a:srgbClr val="00B050"/>
                </a:solidFill>
                <a:cs typeface="B Nazanin" panose="00000400000000000000" pitchFamily="2" charset="-78"/>
              </a:rPr>
              <a:t>دانش</a:t>
            </a:r>
          </a:p>
          <a:p>
            <a:pPr algn="r" rtl="1"/>
            <a:endParaRPr lang="fa-IR" sz="2400" b="1" dirty="0">
              <a:solidFill>
                <a:srgbClr val="00B050"/>
              </a:solidFill>
              <a:cs typeface="B Nazanin" panose="00000400000000000000" pitchFamily="2" charset="-78"/>
            </a:endParaRPr>
          </a:p>
          <a:p>
            <a:pPr marL="342900" indent="-342900" algn="r" rtl="1">
              <a:buFont typeface="Wingdings" panose="05000000000000000000" pitchFamily="2" charset="2"/>
              <a:buChar char="v"/>
            </a:pPr>
            <a:r>
              <a:rPr lang="fa-IR" sz="2000" b="1" dirty="0">
                <a:cs typeface="B Nazanin" panose="00000400000000000000" pitchFamily="2" charset="-78"/>
              </a:rPr>
              <a:t> ایجاد زیرساخت جهت انجام طرح‌های تحقیقاتی بر اساس نیاز </a:t>
            </a:r>
            <a:r>
              <a:rPr lang="fa-IR" sz="2000" b="1" dirty="0" smtClean="0">
                <a:cs typeface="B Nazanin" panose="00000400000000000000" pitchFamily="2" charset="-78"/>
              </a:rPr>
              <a:t>مخاطبین</a:t>
            </a:r>
            <a:endParaRPr lang="fa-IR" sz="2000" b="1" dirty="0">
              <a:cs typeface="B Nazanin" panose="00000400000000000000" pitchFamily="2" charset="-78"/>
            </a:endParaRPr>
          </a:p>
          <a:p>
            <a:pPr marL="342900" indent="-342900" algn="r" rtl="1">
              <a:buFont typeface="Wingdings" panose="05000000000000000000" pitchFamily="2" charset="2"/>
              <a:buChar char="v"/>
            </a:pPr>
            <a:r>
              <a:rPr lang="fa-IR" sz="2000" b="1" dirty="0">
                <a:cs typeface="B Nazanin" panose="00000400000000000000" pitchFamily="2" charset="-78"/>
              </a:rPr>
              <a:t> تخصیص منابع لازم جهت اجرای طرح‌های </a:t>
            </a:r>
            <a:r>
              <a:rPr lang="fa-IR" sz="2000" b="1" dirty="0" smtClean="0">
                <a:cs typeface="B Nazanin" panose="00000400000000000000" pitchFamily="2" charset="-78"/>
              </a:rPr>
              <a:t>تحقیقاتی </a:t>
            </a:r>
            <a:endParaRPr lang="fa-IR" sz="2000" b="1" dirty="0">
              <a:cs typeface="B Nazanin" panose="00000400000000000000" pitchFamily="2" charset="-78"/>
            </a:endParaRPr>
          </a:p>
          <a:p>
            <a:pPr marL="342900" indent="-342900" algn="r" rtl="1">
              <a:buFont typeface="Wingdings" panose="05000000000000000000" pitchFamily="2" charset="2"/>
              <a:buChar char="v"/>
            </a:pPr>
            <a:r>
              <a:rPr lang="fa-IR" sz="2000" b="1" dirty="0">
                <a:cs typeface="B Nazanin" panose="00000400000000000000" pitchFamily="2" charset="-78"/>
              </a:rPr>
              <a:t>مشارکت فعال نمایندگان سازمان‌های اجرایی در روند انجام </a:t>
            </a:r>
            <a:r>
              <a:rPr lang="fa-IR" sz="2000" b="1" dirty="0" smtClean="0">
                <a:cs typeface="B Nazanin" panose="00000400000000000000" pitchFamily="2" charset="-78"/>
              </a:rPr>
              <a:t>پژوهش</a:t>
            </a:r>
            <a:endParaRPr lang="fa-IR" sz="2000" b="1" dirty="0">
              <a:cs typeface="B Nazanin" panose="00000400000000000000" pitchFamily="2" charset="-78"/>
            </a:endParaRPr>
          </a:p>
          <a:p>
            <a:pPr marL="342900" indent="-342900" algn="r" rtl="1">
              <a:buFont typeface="Wingdings" panose="05000000000000000000" pitchFamily="2" charset="2"/>
              <a:buChar char="v"/>
            </a:pPr>
            <a:r>
              <a:rPr lang="fa-IR" sz="2000" b="1" dirty="0">
                <a:cs typeface="B Nazanin" panose="00000400000000000000" pitchFamily="2" charset="-78"/>
              </a:rPr>
              <a:t> ایجاد شبکه‌ داخلی بین محققین دانشگاهی جهت پیشبرد هر چه هدفمندتر اولویت‌های پژوهشی </a:t>
            </a:r>
          </a:p>
          <a:p>
            <a:pPr marL="342900" indent="-342900" algn="r" rtl="1">
              <a:buFont typeface="Wingdings" panose="05000000000000000000" pitchFamily="2" charset="2"/>
              <a:buChar char="v"/>
            </a:pPr>
            <a:r>
              <a:rPr lang="fa-IR" sz="2000" b="1" dirty="0">
                <a:cs typeface="B Nazanin" panose="00000400000000000000" pitchFamily="2" charset="-78"/>
              </a:rPr>
              <a:t>توجه به کیفیت دانش تولید شده جهت جلب اعتماد مخاطبین</a:t>
            </a:r>
          </a:p>
        </p:txBody>
      </p:sp>
    </p:spTree>
    <p:extLst>
      <p:ext uri="{BB962C8B-B14F-4D97-AF65-F5344CB8AC3E}">
        <p14:creationId xmlns:p14="http://schemas.microsoft.com/office/powerpoint/2010/main" val="344656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1782" y="1720794"/>
            <a:ext cx="813261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b="1" dirty="0">
                <a:solidFill>
                  <a:srgbClr val="00B050"/>
                </a:solidFill>
                <a:cs typeface="B Nazanin" panose="00000400000000000000" pitchFamily="2" charset="-78"/>
              </a:rPr>
              <a:t> انتقال دانش </a:t>
            </a:r>
            <a:endParaRPr lang="fa-IR" sz="2400" b="1" dirty="0" smtClean="0">
              <a:solidFill>
                <a:srgbClr val="00B050"/>
              </a:solidFill>
              <a:cs typeface="B Nazanin" panose="00000400000000000000" pitchFamily="2" charset="-78"/>
            </a:endParaRPr>
          </a:p>
          <a:p>
            <a:pPr algn="r" rtl="1"/>
            <a:endParaRPr lang="fa-IR" b="1" dirty="0" smtClean="0">
              <a:cs typeface="B Nazanin" panose="00000400000000000000" pitchFamily="2" charset="-78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fa-IR" b="1" dirty="0" smtClean="0">
                <a:cs typeface="B Nazanin" panose="00000400000000000000" pitchFamily="2" charset="-78"/>
              </a:rPr>
              <a:t>آشنا </a:t>
            </a:r>
            <a:r>
              <a:rPr lang="fa-IR" b="1" dirty="0">
                <a:cs typeface="B Nazanin" panose="00000400000000000000" pitchFamily="2" charset="-78"/>
              </a:rPr>
              <a:t>نمودن محققین با حیطه‌  انتقال دانش و اهمیت </a:t>
            </a:r>
            <a:r>
              <a:rPr lang="fa-IR" b="1" dirty="0" smtClean="0">
                <a:cs typeface="B Nazanin" panose="00000400000000000000" pitchFamily="2" charset="-78"/>
              </a:rPr>
              <a:t>آن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fa-IR" b="1" dirty="0" smtClean="0">
                <a:cs typeface="B Nazanin" panose="00000400000000000000" pitchFamily="2" charset="-78"/>
              </a:rPr>
              <a:t> </a:t>
            </a:r>
            <a:r>
              <a:rPr lang="fa-IR" b="1" dirty="0">
                <a:cs typeface="B Nazanin" panose="00000400000000000000" pitchFamily="2" charset="-78"/>
              </a:rPr>
              <a:t>تخصیص منابع جهت اجرای فرآیند انتقال </a:t>
            </a:r>
            <a:r>
              <a:rPr lang="fa-IR" b="1" dirty="0" smtClean="0">
                <a:cs typeface="B Nazanin" panose="00000400000000000000" pitchFamily="2" charset="-78"/>
              </a:rPr>
              <a:t>دانش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fa-IR" b="1" dirty="0" smtClean="0">
                <a:cs typeface="B Nazanin" panose="00000400000000000000" pitchFamily="2" charset="-78"/>
              </a:rPr>
              <a:t> </a:t>
            </a:r>
            <a:r>
              <a:rPr lang="fa-IR" b="1" dirty="0">
                <a:cs typeface="B Nazanin" panose="00000400000000000000" pitchFamily="2" charset="-78"/>
              </a:rPr>
              <a:t>استفاده از ابزارهای مناسب و به روز جهت انتقال دانش توسط </a:t>
            </a:r>
            <a:r>
              <a:rPr lang="fa-IR" b="1" dirty="0" smtClean="0">
                <a:cs typeface="B Nazanin" panose="00000400000000000000" pitchFamily="2" charset="-78"/>
              </a:rPr>
              <a:t>محققین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fa-IR" b="1" dirty="0" smtClean="0">
                <a:cs typeface="B Nazanin" panose="00000400000000000000" pitchFamily="2" charset="-78"/>
              </a:rPr>
              <a:t> </a:t>
            </a:r>
            <a:r>
              <a:rPr lang="fa-IR" b="1" dirty="0">
                <a:cs typeface="B Nazanin" panose="00000400000000000000" pitchFamily="2" charset="-78"/>
              </a:rPr>
              <a:t>ایجاد قوانین جهت حمایت از محققینی که قبل از انتشار یافته‌‌های </a:t>
            </a:r>
            <a:r>
              <a:rPr lang="fa-IR" b="1" dirty="0" smtClean="0">
                <a:cs typeface="B Nazanin" panose="00000400000000000000" pitchFamily="2" charset="-78"/>
              </a:rPr>
              <a:t>تحقیق </a:t>
            </a:r>
            <a:r>
              <a:rPr lang="fa-IR" b="1" dirty="0">
                <a:cs typeface="B Nazanin" panose="00000400000000000000" pitchFamily="2" charset="-78"/>
              </a:rPr>
              <a:t>خود در مجلات معتبر، نسبت به انتشار آن از طریق سایر ابزارهای انتقال دانش اقدام‌ می‌نمایند، </a:t>
            </a:r>
            <a:endParaRPr lang="fa-IR" b="1" dirty="0" smtClean="0">
              <a:cs typeface="B Nazanin" panose="00000400000000000000" pitchFamily="2" charset="-78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fa-IR" b="1" dirty="0" smtClean="0">
                <a:cs typeface="B Nazanin" panose="00000400000000000000" pitchFamily="2" charset="-78"/>
              </a:rPr>
              <a:t>نهادینه‌سازی </a:t>
            </a:r>
            <a:r>
              <a:rPr lang="fa-IR" b="1" dirty="0">
                <a:cs typeface="B Nazanin" panose="00000400000000000000" pitchFamily="2" charset="-78"/>
              </a:rPr>
              <a:t>مکانیسم‌های بهره‌داری از دستاوردهای پژوهش در برنامه عمومی آموزش </a:t>
            </a:r>
            <a:r>
              <a:rPr lang="fa-IR" b="1" dirty="0" smtClean="0">
                <a:cs typeface="B Nazanin" panose="00000400000000000000" pitchFamily="2" charset="-78"/>
              </a:rPr>
              <a:t>درنظرگرفتن </a:t>
            </a:r>
            <a:r>
              <a:rPr lang="fa-IR" b="1" dirty="0">
                <a:cs typeface="B Nazanin" panose="00000400000000000000" pitchFamily="2" charset="-78"/>
              </a:rPr>
              <a:t>طرح‌های تشویقی جهت انتقال دانش تولید </a:t>
            </a:r>
            <a:r>
              <a:rPr lang="fa-IR" b="1" dirty="0" smtClean="0">
                <a:cs typeface="B Nazanin" panose="00000400000000000000" pitchFamily="2" charset="-78"/>
              </a:rPr>
              <a:t>شده</a:t>
            </a:r>
            <a:endParaRPr lang="en-US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9571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6364" y="1997839"/>
            <a:ext cx="8686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b="1" dirty="0">
                <a:solidFill>
                  <a:srgbClr val="92D050"/>
                </a:solidFill>
                <a:cs typeface="B Nazanin" panose="00000400000000000000" pitchFamily="2" charset="-78"/>
              </a:rPr>
              <a:t>کاربست </a:t>
            </a:r>
            <a:r>
              <a:rPr lang="fa-IR" sz="2400" b="1" dirty="0" smtClean="0">
                <a:solidFill>
                  <a:srgbClr val="92D050"/>
                </a:solidFill>
                <a:cs typeface="B Nazanin" panose="00000400000000000000" pitchFamily="2" charset="-78"/>
              </a:rPr>
              <a:t>شواهد</a:t>
            </a:r>
          </a:p>
          <a:p>
            <a:pPr algn="r" rtl="1"/>
            <a:endParaRPr lang="fa-IR" sz="2400" b="1" dirty="0" smtClean="0">
              <a:solidFill>
                <a:srgbClr val="92D050"/>
              </a:solidFill>
              <a:cs typeface="B Nazanin" panose="00000400000000000000" pitchFamily="2" charset="-78"/>
            </a:endParaRP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fa-IR" b="1" dirty="0" smtClean="0">
                <a:cs typeface="B Nazanin" panose="00000400000000000000" pitchFamily="2" charset="-78"/>
              </a:rPr>
              <a:t> تولید </a:t>
            </a:r>
            <a:r>
              <a:rPr lang="fa-IR" b="1" dirty="0">
                <a:cs typeface="B Nazanin" panose="00000400000000000000" pitchFamily="2" charset="-78"/>
              </a:rPr>
              <a:t>شواهد معتبر و قابل </a:t>
            </a:r>
            <a:r>
              <a:rPr lang="fa-IR" b="1" dirty="0" smtClean="0">
                <a:cs typeface="B Nazanin" panose="00000400000000000000" pitchFamily="2" charset="-78"/>
              </a:rPr>
              <a:t>اطمینان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fa-IR" b="1" dirty="0" smtClean="0">
                <a:cs typeface="B Nazanin" panose="00000400000000000000" pitchFamily="2" charset="-78"/>
              </a:rPr>
              <a:t> </a:t>
            </a:r>
            <a:r>
              <a:rPr lang="fa-IR" b="1" dirty="0">
                <a:cs typeface="B Nazanin" panose="00000400000000000000" pitchFamily="2" charset="-78"/>
              </a:rPr>
              <a:t>قرار دادن شواهد تولیدی در اختیار </a:t>
            </a:r>
            <a:r>
              <a:rPr lang="fa-IR" b="1" dirty="0" smtClean="0">
                <a:cs typeface="B Nazanin" panose="00000400000000000000" pitchFamily="2" charset="-78"/>
              </a:rPr>
              <a:t>سیاستگذاران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fa-IR" b="1" dirty="0" smtClean="0">
                <a:cs typeface="B Nazanin" panose="00000400000000000000" pitchFamily="2" charset="-78"/>
              </a:rPr>
              <a:t>اعتمادسازی </a:t>
            </a:r>
            <a:r>
              <a:rPr lang="fa-IR" b="1" dirty="0">
                <a:cs typeface="B Nazanin" panose="00000400000000000000" pitchFamily="2" charset="-78"/>
              </a:rPr>
              <a:t>در مخاطبین به‌وسیله‌ محققین، سیاستگذاران و مسئولین ذیربط جهت استفاده از شواهد </a:t>
            </a:r>
            <a:r>
              <a:rPr lang="fa-IR" b="1" dirty="0" smtClean="0">
                <a:cs typeface="B Nazanin" panose="00000400000000000000" pitchFamily="2" charset="-78"/>
              </a:rPr>
              <a:t>تولیدی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fa-IR" b="1" dirty="0" smtClean="0">
                <a:cs typeface="B Nazanin" panose="00000400000000000000" pitchFamily="2" charset="-78"/>
              </a:rPr>
              <a:t> </a:t>
            </a:r>
            <a:r>
              <a:rPr lang="fa-IR" b="1" dirty="0">
                <a:cs typeface="B Nazanin" panose="00000400000000000000" pitchFamily="2" charset="-78"/>
              </a:rPr>
              <a:t>آگاهی‌بخشی به مخاطبین در رابطه با لزوم استفاده از شواهد </a:t>
            </a:r>
            <a:r>
              <a:rPr lang="fa-IR" b="1" dirty="0" smtClean="0">
                <a:cs typeface="B Nazanin" panose="00000400000000000000" pitchFamily="2" charset="-78"/>
              </a:rPr>
              <a:t>تولیدی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fa-IR" b="1" dirty="0" smtClean="0">
                <a:cs typeface="B Nazanin" panose="00000400000000000000" pitchFamily="2" charset="-78"/>
              </a:rPr>
              <a:t>ایجاد </a:t>
            </a:r>
            <a:r>
              <a:rPr lang="fa-IR" b="1" dirty="0">
                <a:cs typeface="B Nazanin" panose="00000400000000000000" pitchFamily="2" charset="-78"/>
              </a:rPr>
              <a:t>ارتباط مناسب میان تولیدکنندگان دانش و استفاده‌کنندگان دانش از طریق به کارگیری کارگزاران </a:t>
            </a:r>
            <a:r>
              <a:rPr lang="fa-IR" b="1" dirty="0" smtClean="0">
                <a:cs typeface="B Nazanin" panose="00000400000000000000" pitchFamily="2" charset="-78"/>
              </a:rPr>
              <a:t>دانش</a:t>
            </a:r>
          </a:p>
          <a:p>
            <a:pPr marL="285750" indent="-285750" algn="r" rtl="1">
              <a:buFont typeface="Wingdings" panose="05000000000000000000" pitchFamily="2" charset="2"/>
              <a:buChar char="v"/>
            </a:pPr>
            <a:r>
              <a:rPr lang="fa-IR" b="1" dirty="0" smtClean="0">
                <a:cs typeface="B Nazanin" panose="00000400000000000000" pitchFamily="2" charset="-78"/>
              </a:rPr>
              <a:t>وجود </a:t>
            </a:r>
            <a:r>
              <a:rPr lang="fa-IR" b="1" dirty="0">
                <a:cs typeface="B Nazanin" panose="00000400000000000000" pitchFamily="2" charset="-78"/>
              </a:rPr>
              <a:t>منابع و حمایت‌های مالی جهت کاربست شواهد توسط سیاستگذاران و همچنین مخاطبین </a:t>
            </a:r>
            <a:r>
              <a:rPr lang="fa-IR" b="1" dirty="0" smtClean="0">
                <a:cs typeface="B Nazanin" panose="00000400000000000000" pitchFamily="2" charset="-78"/>
              </a:rPr>
              <a:t>هدف</a:t>
            </a:r>
            <a:endParaRPr lang="en-US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726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5CD4BD-8241-B6CE-3081-1E74D4FEF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304097"/>
          </a:xfrm>
        </p:spPr>
        <p:txBody>
          <a:bodyPr>
            <a:normAutofit/>
          </a:bodyPr>
          <a:lstStyle/>
          <a:p>
            <a:r>
              <a:rPr lang="en-US" sz="800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57C3DE2B-B153-0D72-CF5E-73A52421EB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42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F31008-091E-C226-9520-A3EF4C0D9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5038"/>
          </a:xfrm>
        </p:spPr>
        <p:txBody>
          <a:bodyPr>
            <a:normAutofit/>
          </a:bodyPr>
          <a:lstStyle/>
          <a:p>
            <a:r>
              <a:rPr lang="en-US" sz="800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A6F900BD-6C3B-1AC0-A8AE-A52B0EBAA8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-95753"/>
            <a:ext cx="9144000" cy="5525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29FEB42-E473-153A-5BE8-676709D92F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364695"/>
            <a:ext cx="8154365" cy="149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85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7C1388-A323-664C-1317-A1B553F6B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1499"/>
          </a:xfrm>
        </p:spPr>
        <p:txBody>
          <a:bodyPr>
            <a:normAutofit fontScale="90000"/>
          </a:bodyPr>
          <a:lstStyle/>
          <a:p>
            <a:r>
              <a:rPr lang="en-US" sz="800" dirty="0"/>
              <a:t>.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xmlns="" id="{AEFAF036-A101-C8D3-9DEC-005ABBFD74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3912"/>
            <a:ext cx="9144000" cy="50815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932F8FD3-E381-BB2F-A81F-8446FECC5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96" y="5135166"/>
            <a:ext cx="9005104" cy="159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3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78FC81-DDA8-AB90-A917-E6C573C85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1C772770-282E-FB4C-421D-52E558FB5E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643" y="399330"/>
            <a:ext cx="8808334" cy="55474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244121" y="5839637"/>
            <a:ext cx="93881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fa-IR" sz="1200" dirty="0">
              <a:cs typeface="B Nazanin" panose="00000400000000000000" pitchFamily="2" charset="-78"/>
            </a:endParaRPr>
          </a:p>
          <a:p>
            <a:pPr algn="r"/>
            <a:r>
              <a:rPr lang="fa-IR" sz="1200" dirty="0">
                <a:cs typeface="B Nazanin" panose="00000400000000000000" pitchFamily="2" charset="-78"/>
              </a:rPr>
              <a:t>* این چک‌لیست به سفارش مرکز توسعه و هماهنگی اطلاعات و انتشارات علمی معاونت تحقیقات و فناوری ستاد وزارت بهداشت، درمان و آموزش پزشکی توسط مرکز تحقیقات بهره‌برداری از دانش سلامت دانشگاه علوم پزشکی تهران به منظور شناسایی بهترین اقدامات انجام شده درخصوص فعالیت‌های ترجمان دانش در دانشگاه‌های علوم پزشکی طراحی و تنظیم شده است. </a:t>
            </a:r>
          </a:p>
        </p:txBody>
      </p:sp>
    </p:spTree>
    <p:extLst>
      <p:ext uri="{BB962C8B-B14F-4D97-AF65-F5344CB8AC3E}">
        <p14:creationId xmlns:p14="http://schemas.microsoft.com/office/powerpoint/2010/main" val="262622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836" y="91942"/>
            <a:ext cx="6331528" cy="6688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192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03E634-00B8-470F-B45B-B4270B807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489291"/>
          </a:xfrm>
        </p:spPr>
        <p:txBody>
          <a:bodyPr>
            <a:noAutofit/>
          </a:bodyPr>
          <a:lstStyle/>
          <a:p>
            <a:r>
              <a:rPr lang="fa-IR" sz="2400" b="1" dirty="0">
                <a:cs typeface="B Nazanin" panose="00000400000000000000" pitchFamily="2" charset="-78"/>
              </a:rPr>
              <a:t>نامه در خصوص پیام پژوهشی مبتنی برشواهد</a:t>
            </a:r>
            <a:endParaRPr lang="en-US" sz="2400" b="1" dirty="0">
              <a:cs typeface="B Nazanin" panose="00000400000000000000" pitchFamily="2" charset="-7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F01C9C23-3F6E-A0EA-1BE5-CE21EDB8BF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9085" y="1094508"/>
            <a:ext cx="5798015" cy="520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1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9A596E-3F37-4FD0-A7FC-716B4D4F4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2800" b="1" dirty="0">
                <a:cs typeface="B Nazanin" panose="00000400000000000000" pitchFamily="2" charset="-78"/>
              </a:rPr>
              <a:t>پیام پژوهشی مبتنی برشواهد</a:t>
            </a:r>
            <a:endParaRPr lang="en-US" sz="2800" b="1" dirty="0">
              <a:cs typeface="B Nazanin" panose="00000400000000000000" pitchFamily="2" charset="-7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B71B29F4-813E-F161-6E1A-EF430F8A5F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368" y="1417638"/>
            <a:ext cx="8397432" cy="498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06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C162E7-3915-FC2F-BA5D-44A540027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>
            <a:normAutofit fontScale="90000"/>
          </a:bodyPr>
          <a:lstStyle/>
          <a:p>
            <a:r>
              <a:rPr lang="fa-IR" dirty="0"/>
              <a:t>.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5E63248D-E8E7-141D-BC7C-E2EC46366F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068" y="104172"/>
            <a:ext cx="8681013" cy="675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0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0DDB0D-4927-B11A-4FC0-4420838AD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1970"/>
          </a:xfrm>
        </p:spPr>
        <p:txBody>
          <a:bodyPr>
            <a:normAutofit fontScale="90000"/>
          </a:bodyPr>
          <a:lstStyle/>
          <a:p>
            <a:r>
              <a:rPr lang="fa-IR" dirty="0"/>
              <a:t>.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313548A3-8B31-C3A7-AB3D-98D18EA7D5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5584" y="274638"/>
            <a:ext cx="8131215" cy="639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27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928" y="326736"/>
            <a:ext cx="6581631" cy="6004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769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I:\اطلاع رسانی\ترجمان دانش\K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97" y="1367270"/>
            <a:ext cx="8125367" cy="335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23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4614"/>
            <a:ext cx="8229600" cy="2242595"/>
          </a:xfrm>
        </p:spPr>
        <p:txBody>
          <a:bodyPr>
            <a:noAutofit/>
          </a:bodyPr>
          <a:lstStyle/>
          <a:p>
            <a:pPr algn="r" rtl="1">
              <a:buFont typeface="Wingdings" panose="05000000000000000000" pitchFamily="2" charset="2"/>
              <a:buChar char="ü"/>
            </a:pPr>
            <a:r>
              <a:rPr lang="fa-IR" sz="2800" b="1" dirty="0" smtClean="0">
                <a:cs typeface="B Nazanin" panose="00000400000000000000" pitchFamily="2" charset="-78"/>
              </a:rPr>
              <a:t>ترجمان </a:t>
            </a:r>
            <a:r>
              <a:rPr lang="fa-IR" sz="2800" b="1" dirty="0">
                <a:cs typeface="B Nazanin" panose="00000400000000000000" pitchFamily="2" charset="-78"/>
              </a:rPr>
              <a:t>در علوم پزشکی زنجان </a:t>
            </a:r>
          </a:p>
          <a:p>
            <a:pPr algn="r" rtl="1">
              <a:buFont typeface="Wingdings" panose="05000000000000000000" pitchFamily="2" charset="2"/>
              <a:buChar char="v"/>
            </a:pPr>
            <a:endParaRPr lang="fa-IR" sz="2800" dirty="0">
              <a:cs typeface="B Nazanin" panose="00000400000000000000" pitchFamily="2" charset="-78"/>
            </a:endParaRPr>
          </a:p>
          <a:p>
            <a:pPr algn="r" rtl="1">
              <a:buFont typeface="Wingdings" panose="05000000000000000000" pitchFamily="2" charset="2"/>
              <a:buChar char="v"/>
            </a:pPr>
            <a:r>
              <a:rPr lang="fa-IR" sz="2800" dirty="0">
                <a:cs typeface="B Nazanin" panose="00000400000000000000" pitchFamily="2" charset="-78"/>
              </a:rPr>
              <a:t>تشکیل کمیته ترجمان دانش</a:t>
            </a:r>
          </a:p>
          <a:p>
            <a:pPr algn="r" rtl="1">
              <a:buFont typeface="Wingdings" panose="05000000000000000000" pitchFamily="2" charset="2"/>
              <a:buChar char="v"/>
            </a:pPr>
            <a:r>
              <a:rPr lang="fa-IR" sz="2800" dirty="0">
                <a:cs typeface="B Nazanin" panose="00000400000000000000" pitchFamily="2" charset="-78"/>
              </a:rPr>
              <a:t>گسترش شبکه ترجمان دانش در سطح دانشگاه (رابطین ترجمان دانش مراکز تحقیقاتی/دانشکده ها)</a:t>
            </a:r>
          </a:p>
          <a:p>
            <a:pPr algn="r" rtl="1">
              <a:buFont typeface="Wingdings" panose="05000000000000000000" pitchFamily="2" charset="2"/>
              <a:buChar char="v"/>
            </a:pPr>
            <a:r>
              <a:rPr lang="fa-IR" sz="2800" dirty="0">
                <a:cs typeface="B Nazanin" panose="00000400000000000000" pitchFamily="2" charset="-78"/>
              </a:rPr>
              <a:t>راه اندازی و سازماندهی پلتفرم ویراتن </a:t>
            </a:r>
          </a:p>
          <a:p>
            <a:pPr algn="r" rtl="1">
              <a:buFont typeface="Wingdings" panose="05000000000000000000" pitchFamily="2" charset="2"/>
              <a:buChar char="v"/>
            </a:pPr>
            <a:r>
              <a:rPr lang="fa-IR" sz="2800" dirty="0">
                <a:cs typeface="B Nazanin" panose="00000400000000000000" pitchFamily="2" charset="-78"/>
              </a:rPr>
              <a:t>معرفی اعضای هیئت تحریریه ویراتن </a:t>
            </a:r>
          </a:p>
          <a:p>
            <a:pPr algn="r" rtl="1">
              <a:buFont typeface="Wingdings" panose="05000000000000000000" pitchFamily="2" charset="2"/>
              <a:buChar char="v"/>
            </a:pPr>
            <a:r>
              <a:rPr lang="fa-IR" sz="2800" dirty="0" smtClean="0">
                <a:cs typeface="B Nazanin" panose="00000400000000000000" pitchFamily="2" charset="-78"/>
              </a:rPr>
              <a:t>شبکه های اجتماعی وابسته به دانشگاه (ملی، بین المللی)</a:t>
            </a:r>
          </a:p>
          <a:p>
            <a:pPr algn="r" rtl="1">
              <a:buFont typeface="Wingdings" panose="05000000000000000000" pitchFamily="2" charset="2"/>
              <a:buChar char="v"/>
            </a:pPr>
            <a:r>
              <a:rPr lang="fa-IR" sz="2800" dirty="0" smtClean="0">
                <a:cs typeface="B Nazanin" panose="00000400000000000000" pitchFamily="2" charset="-78"/>
              </a:rPr>
              <a:t>و ....</a:t>
            </a:r>
            <a:endParaRPr lang="en-US" sz="28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670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Knowledge translation (KT) and Public voice (PV) are related but ….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: taking research, expert knowledge or complex information and </a:t>
            </a:r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making it understandable and useful for a wider audience such as policymakers, professionals or the public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Examples: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Turning a scientific study into a plain-language article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Explaining medical research So patients can understand it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Sharing academic findings in policy briefs or community workshop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Goal: Move knowledge into Action</a:t>
            </a:r>
          </a:p>
        </p:txBody>
      </p:sp>
    </p:spTree>
    <p:extLst>
      <p:ext uri="{BB962C8B-B14F-4D97-AF65-F5344CB8AC3E}">
        <p14:creationId xmlns:p14="http://schemas.microsoft.com/office/powerpoint/2010/main" val="168414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408" y="184935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Public Voice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983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This refers to how individuals or groups </a:t>
            </a:r>
            <a:r>
              <a:rPr lang="en-US" sz="27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communicate their perspectives, experiences and opinions publicly- especially to influence discussion, policy or social changes.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Writing opinion pieces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Speaking at community meeting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Social media activism</a:t>
            </a: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Goal: Be heard and create impact</a:t>
            </a:r>
          </a:p>
        </p:txBody>
      </p:sp>
    </p:spTree>
    <p:extLst>
      <p:ext uri="{BB962C8B-B14F-4D97-AF65-F5344CB8AC3E}">
        <p14:creationId xmlns:p14="http://schemas.microsoft.com/office/powerpoint/2010/main" val="40271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1466"/>
            <a:ext cx="8229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C00000"/>
                </a:solidFill>
              </a:rPr>
              <a:t>KT</a:t>
            </a:r>
            <a:r>
              <a:rPr lang="en-US" dirty="0"/>
              <a:t> explaining knowledge clearly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C00000"/>
                </a:solidFill>
              </a:rPr>
              <a:t>PV</a:t>
            </a:r>
            <a:r>
              <a:rPr lang="en-US" dirty="0"/>
              <a:t> expressing perspective publicly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C00000"/>
                </a:solidFill>
              </a:rPr>
              <a:t>Sometimes they overlap for example when a researcher uses public voice to share knowledge with society.</a:t>
            </a:r>
          </a:p>
        </p:txBody>
      </p:sp>
    </p:spTree>
    <p:extLst>
      <p:ext uri="{BB962C8B-B14F-4D97-AF65-F5344CB8AC3E}">
        <p14:creationId xmlns:p14="http://schemas.microsoft.com/office/powerpoint/2010/main" val="37597173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91626" y="2581548"/>
            <a:ext cx="534633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4800" b="1" dirty="0">
                <a:cs typeface="B Nazanin" panose="00000400000000000000" pitchFamily="2" charset="-78"/>
              </a:rPr>
              <a:t>از توجه شما سپاسگزارم.</a:t>
            </a:r>
          </a:p>
        </p:txBody>
      </p:sp>
    </p:spTree>
    <p:extLst>
      <p:ext uri="{BB962C8B-B14F-4D97-AF65-F5344CB8AC3E}">
        <p14:creationId xmlns:p14="http://schemas.microsoft.com/office/powerpoint/2010/main" val="1312328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461</TotalTime>
  <Words>901</Words>
  <Application>Microsoft Office PowerPoint</Application>
  <PresentationFormat>On-screen Show (4:3)</PresentationFormat>
  <Paragraphs>127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ترجمان دانش(Knowledge Translation) در علوم پزشکی</vt:lpstr>
      <vt:lpstr>ترجمان دانش </vt:lpstr>
      <vt:lpstr>تاریخچه ترجمان دانش</vt:lpstr>
      <vt:lpstr>ترجمان دانش در ایران</vt:lpstr>
      <vt:lpstr>مراحل ترجمان دانش</vt:lpstr>
      <vt:lpstr>کاربردها در علوم پزشکی</vt:lpstr>
      <vt:lpstr>چالش‌های ترجمان دانش</vt:lpstr>
      <vt:lpstr>  ابزارهای انتشار ترجمان دانش</vt:lpstr>
      <vt:lpstr>PowerPoint Presentation</vt:lpstr>
      <vt:lpstr>PowerPoint Presentation</vt:lpstr>
      <vt:lpstr>PowerPoint Presentation</vt:lpstr>
      <vt:lpstr>PowerPoint Presentation</vt:lpstr>
      <vt:lpstr>.</vt:lpstr>
      <vt:lpstr>.</vt:lpstr>
      <vt:lpstr>.</vt:lpstr>
      <vt:lpstr>.</vt:lpstr>
      <vt:lpstr>PowerPoint Presentation</vt:lpstr>
      <vt:lpstr>نامه در خصوص پیام پژوهشی مبتنی برشواهد</vt:lpstr>
      <vt:lpstr>پیام پژوهشی مبتنی برشواهد</vt:lpstr>
      <vt:lpstr>.</vt:lpstr>
      <vt:lpstr>.</vt:lpstr>
      <vt:lpstr>PowerPoint Presentation</vt:lpstr>
      <vt:lpstr>PowerPoint Presentation</vt:lpstr>
      <vt:lpstr>PowerPoint Presentation</vt:lpstr>
      <vt:lpstr>Knowledge translation (KT) and Public voice (PV) are related but …. </vt:lpstr>
      <vt:lpstr>Public Voice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ترجمان دانش (Knowledge Translation) در علوم پزشکی</dc:title>
  <dc:creator>Amir</dc:creator>
  <dc:description>generated using python-pptx</dc:description>
  <cp:lastModifiedBy>Amir</cp:lastModifiedBy>
  <cp:revision>52</cp:revision>
  <dcterms:created xsi:type="dcterms:W3CDTF">2013-01-27T09:14:16Z</dcterms:created>
  <dcterms:modified xsi:type="dcterms:W3CDTF">2026-06-13T03:43:17Z</dcterms:modified>
</cp:coreProperties>
</file>